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57" r:id="rId3"/>
    <p:sldId id="258" r:id="rId4"/>
    <p:sldId id="264" r:id="rId5"/>
    <p:sldId id="263" r:id="rId6"/>
    <p:sldId id="303" r:id="rId7"/>
    <p:sldId id="288" r:id="rId8"/>
    <p:sldId id="259" r:id="rId9"/>
    <p:sldId id="274" r:id="rId10"/>
    <p:sldId id="301" r:id="rId11"/>
    <p:sldId id="289" r:id="rId12"/>
    <p:sldId id="272" r:id="rId13"/>
    <p:sldId id="279" r:id="rId14"/>
    <p:sldId id="281" r:id="rId15"/>
    <p:sldId id="280" r:id="rId16"/>
    <p:sldId id="265" r:id="rId17"/>
    <p:sldId id="268" r:id="rId18"/>
    <p:sldId id="261" r:id="rId19"/>
    <p:sldId id="283" r:id="rId20"/>
    <p:sldId id="282" r:id="rId21"/>
    <p:sldId id="277" r:id="rId22"/>
    <p:sldId id="278" r:id="rId23"/>
    <p:sldId id="273" r:id="rId24"/>
    <p:sldId id="260" r:id="rId25"/>
    <p:sldId id="267" r:id="rId26"/>
    <p:sldId id="275" r:id="rId27"/>
    <p:sldId id="276" r:id="rId28"/>
    <p:sldId id="270" r:id="rId29"/>
  </p:sldIdLst>
  <p:sldSz cx="6858000" cy="9144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00" autoAdjust="0"/>
    <p:restoredTop sz="94660"/>
  </p:normalViewPr>
  <p:slideViewPr>
    <p:cSldViewPr>
      <p:cViewPr>
        <p:scale>
          <a:sx n="44" d="100"/>
          <a:sy n="44" d="100"/>
        </p:scale>
        <p:origin x="-900" y="26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Rectangle 7"/>
          <p:cNvSpPr/>
          <p:nvPr/>
        </p:nvSpPr>
        <p:spPr>
          <a:xfrm>
            <a:off x="582930" y="0"/>
            <a:ext cx="5657850" cy="40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1500" y="4267200"/>
            <a:ext cx="5657850" cy="2032000"/>
          </a:xfrm>
        </p:spPr>
        <p:txBody>
          <a:bodyPr>
            <a:noAutofit/>
          </a:bodyPr>
          <a:lstStyle>
            <a:lvl1pPr>
              <a:defRPr sz="8000"/>
            </a:lvl1pPr>
          </a:lstStyle>
          <a:p>
            <a:r>
              <a:rPr lang="tr-TR" smtClean="0"/>
              <a:t>Asıl başlık stili için tıklatın</a:t>
            </a:r>
            <a:endParaRPr lang="en-US" dirty="0"/>
          </a:p>
        </p:txBody>
      </p:sp>
      <p:sp>
        <p:nvSpPr>
          <p:cNvPr id="3" name="Subtitle 2"/>
          <p:cNvSpPr>
            <a:spLocks noGrp="1"/>
          </p:cNvSpPr>
          <p:nvPr>
            <p:ph type="subTitle" idx="1"/>
          </p:nvPr>
        </p:nvSpPr>
        <p:spPr>
          <a:xfrm>
            <a:off x="571500" y="6299200"/>
            <a:ext cx="5143500" cy="13208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454A48FE-A058-45CA-87E5-63580F95E25E}" type="datetimeFigureOut">
              <a:rPr lang="tr-TR" smtClean="0"/>
              <a:t>12.01.2023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20B2F92-58F3-43A7-B2C1-5D08ADAAFD94}" type="slidenum">
              <a:rPr lang="tr-TR" smtClean="0"/>
              <a:t>‹#›</a:t>
            </a:fld>
            <a:endParaRPr lang="tr-TR"/>
          </a:p>
        </p:txBody>
      </p:sp>
      <p:sp>
        <p:nvSpPr>
          <p:cNvPr id="7" name="Rectangle 6"/>
          <p:cNvSpPr/>
          <p:nvPr/>
        </p:nvSpPr>
        <p:spPr>
          <a:xfrm>
            <a:off x="582930" y="8229600"/>
            <a:ext cx="5657850" cy="36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85800" y="914400"/>
            <a:ext cx="5429250" cy="5181600"/>
          </a:xfrm>
        </p:spPr>
        <p:txBody>
          <a:bodyPr vert="eaVert" anchor="t" anchorCtr="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454A48FE-A058-45CA-87E5-63580F95E25E}" type="datetimeFigureOut">
              <a:rPr lang="tr-TR" smtClean="0"/>
              <a:t>12.01.2023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20B2F92-58F3-43A7-B2C1-5D08ADAAFD94}"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 y="914402"/>
            <a:ext cx="1371600" cy="7213599"/>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943100" y="914401"/>
            <a:ext cx="4286250" cy="6502400"/>
          </a:xfrm>
        </p:spPr>
        <p:txBody>
          <a:bodyPr vert="eaVert" anchor="t" anchorCtr="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454A48FE-A058-45CA-87E5-63580F95E25E}" type="datetimeFigureOut">
              <a:rPr lang="tr-TR" smtClean="0"/>
              <a:t>12.01.2023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20B2F92-58F3-43A7-B2C1-5D08ADAAFD94}"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454A48FE-A058-45CA-87E5-63580F95E25E}" type="datetimeFigureOut">
              <a:rPr lang="tr-TR" smtClean="0"/>
              <a:t>12.01.2023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20B2F92-58F3-43A7-B2C1-5D08ADAAFD94}"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Rectangle 6"/>
          <p:cNvSpPr/>
          <p:nvPr/>
        </p:nvSpPr>
        <p:spPr>
          <a:xfrm>
            <a:off x="582930" y="0"/>
            <a:ext cx="5657850" cy="40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500" y="4368800"/>
            <a:ext cx="5657850" cy="2235200"/>
          </a:xfrm>
        </p:spPr>
        <p:txBody>
          <a:bodyPr anchor="b" anchorCtr="0"/>
          <a:lstStyle>
            <a:lvl1pPr algn="l">
              <a:defRPr sz="54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71500" y="6604000"/>
            <a:ext cx="5143500" cy="12192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454A48FE-A058-45CA-87E5-63580F95E25E}" type="datetimeFigureOut">
              <a:rPr lang="tr-TR" smtClean="0"/>
              <a:t>12.01.2023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20B2F92-58F3-43A7-B2C1-5D08ADAAFD94}" type="slidenum">
              <a:rPr lang="tr-TR" smtClean="0"/>
              <a:t>‹#›</a:t>
            </a:fld>
            <a:endParaRPr lang="tr-TR"/>
          </a:p>
        </p:txBody>
      </p:sp>
      <p:sp>
        <p:nvSpPr>
          <p:cNvPr id="8" name="Rectangle 7"/>
          <p:cNvSpPr/>
          <p:nvPr/>
        </p:nvSpPr>
        <p:spPr>
          <a:xfrm>
            <a:off x="582930" y="8229600"/>
            <a:ext cx="5657850" cy="36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571500" y="812801"/>
            <a:ext cx="2743200" cy="50231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3486150" y="812801"/>
            <a:ext cx="2743200" cy="50231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4"/>
          <p:cNvSpPr>
            <a:spLocks noGrp="1"/>
          </p:cNvSpPr>
          <p:nvPr>
            <p:ph type="dt" sz="half" idx="10"/>
          </p:nvPr>
        </p:nvSpPr>
        <p:spPr/>
        <p:txBody>
          <a:bodyPr/>
          <a:lstStyle/>
          <a:p>
            <a:fld id="{454A48FE-A058-45CA-87E5-63580F95E25E}" type="datetimeFigureOut">
              <a:rPr lang="tr-TR" smtClean="0"/>
              <a:t>12.01.2023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20B2F92-58F3-43A7-B2C1-5D08ADAAFD94}"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569214" y="812800"/>
            <a:ext cx="2743200" cy="853016"/>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569214" y="1772352"/>
            <a:ext cx="2743200" cy="4064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3483864" y="812800"/>
            <a:ext cx="2743200" cy="853016"/>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3483864" y="1772352"/>
            <a:ext cx="2743200" cy="4064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Date Placeholder 6"/>
          <p:cNvSpPr>
            <a:spLocks noGrp="1"/>
          </p:cNvSpPr>
          <p:nvPr>
            <p:ph type="dt" sz="half" idx="10"/>
          </p:nvPr>
        </p:nvSpPr>
        <p:spPr/>
        <p:txBody>
          <a:bodyPr/>
          <a:lstStyle/>
          <a:p>
            <a:fld id="{454A48FE-A058-45CA-87E5-63580F95E25E}" type="datetimeFigureOut">
              <a:rPr lang="tr-TR" smtClean="0"/>
              <a:t>12.01.2023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20B2F92-58F3-43A7-B2C1-5D08ADAAFD94}" type="slidenum">
              <a:rPr lang="tr-TR" smtClean="0"/>
              <a:t>‹#›</a:t>
            </a:fld>
            <a:endParaRPr lang="tr-TR"/>
          </a:p>
        </p:txBody>
      </p:sp>
      <p:cxnSp>
        <p:nvCxnSpPr>
          <p:cNvPr id="11" name="Straight Connector 10"/>
          <p:cNvCxnSpPr/>
          <p:nvPr/>
        </p:nvCxnSpPr>
        <p:spPr>
          <a:xfrm>
            <a:off x="569214" y="1665816"/>
            <a:ext cx="2743200" cy="2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483864" y="1665816"/>
            <a:ext cx="2743200" cy="211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454A48FE-A058-45CA-87E5-63580F95E25E}" type="datetimeFigureOut">
              <a:rPr lang="tr-TR" smtClean="0"/>
              <a:t>12.01.2023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20B2F92-58F3-43A7-B2C1-5D08ADAAFD94}"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4A48FE-A058-45CA-87E5-63580F95E25E}" type="datetimeFigureOut">
              <a:rPr lang="tr-TR" smtClean="0"/>
              <a:t>12.01.2023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20B2F92-58F3-43A7-B2C1-5D08ADAAFD94}"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71500" y="6096000"/>
            <a:ext cx="5088636" cy="2133600"/>
          </a:xfrm>
        </p:spPr>
        <p:txBody>
          <a:bodyPr anchor="b">
            <a:normAutofit/>
          </a:bodyPr>
          <a:lstStyle>
            <a:lvl1pPr algn="l">
              <a:defRPr sz="5400" b="0"/>
            </a:lvl1pPr>
          </a:lstStyle>
          <a:p>
            <a:r>
              <a:rPr lang="tr-TR" smtClean="0"/>
              <a:t>Asıl başlık stili için tıklatın</a:t>
            </a:r>
            <a:endParaRPr lang="en-US"/>
          </a:p>
        </p:txBody>
      </p:sp>
      <p:sp>
        <p:nvSpPr>
          <p:cNvPr id="3" name="Content Placeholder 2"/>
          <p:cNvSpPr>
            <a:spLocks noGrp="1"/>
          </p:cNvSpPr>
          <p:nvPr>
            <p:ph idx="1"/>
          </p:nvPr>
        </p:nvSpPr>
        <p:spPr>
          <a:xfrm>
            <a:off x="2783149" y="609600"/>
            <a:ext cx="3446201" cy="54863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71501" y="609600"/>
            <a:ext cx="2005243" cy="54864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454A48FE-A058-45CA-87E5-63580F95E25E}" type="datetimeFigureOut">
              <a:rPr lang="tr-TR" smtClean="0"/>
              <a:t>12.01.2023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20B2F92-58F3-43A7-B2C1-5D08ADAAFD94}" type="slidenum">
              <a:rPr lang="tr-TR" smtClean="0"/>
              <a:t>‹#›</a:t>
            </a:fld>
            <a:endParaRPr lang="tr-TR"/>
          </a:p>
        </p:txBody>
      </p:sp>
      <p:cxnSp>
        <p:nvCxnSpPr>
          <p:cNvPr id="10" name="Straight Connector 9"/>
          <p:cNvCxnSpPr/>
          <p:nvPr/>
        </p:nvCxnSpPr>
        <p:spPr>
          <a:xfrm rot="5400000">
            <a:off x="146646" y="3353263"/>
            <a:ext cx="5080000" cy="1191"/>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569214" y="6096000"/>
            <a:ext cx="5088636" cy="2133600"/>
          </a:xfrm>
        </p:spPr>
        <p:txBody>
          <a:bodyPr anchor="b">
            <a:normAutofit/>
          </a:bodyPr>
          <a:lstStyle>
            <a:lvl1pPr algn="l">
              <a:defRPr sz="54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582930" y="609600"/>
            <a:ext cx="5657850" cy="38608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4" name="Text Placeholder 3"/>
          <p:cNvSpPr>
            <a:spLocks noGrp="1"/>
          </p:cNvSpPr>
          <p:nvPr>
            <p:ph type="body" sz="half" idx="2"/>
          </p:nvPr>
        </p:nvSpPr>
        <p:spPr>
          <a:xfrm>
            <a:off x="637794" y="4673600"/>
            <a:ext cx="5543550" cy="1073149"/>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454A48FE-A058-45CA-87E5-63580F95E25E}" type="datetimeFigureOut">
              <a:rPr lang="tr-TR" smtClean="0"/>
              <a:t>12.01.2023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20B2F92-58F3-43A7-B2C1-5D08ADAAFD94}"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6096000"/>
            <a:ext cx="5086350" cy="2133600"/>
          </a:xfrm>
          <a:prstGeom prst="rect">
            <a:avLst/>
          </a:prstGeom>
        </p:spPr>
        <p:txBody>
          <a:bodyPr vert="horz" lIns="91440" tIns="45720" rIns="91440" bIns="45720" rtlCol="0" anchor="b" anchorCtr="0">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571500" y="914400"/>
            <a:ext cx="5657850" cy="5181600"/>
          </a:xfrm>
          <a:prstGeom prst="rect">
            <a:avLst/>
          </a:prstGeom>
        </p:spPr>
        <p:txBody>
          <a:bodyPr vert="horz" lIns="91440" tIns="45720" rIns="91440" bIns="45720" rtlCol="0" anchor="ctr" anchorCtr="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4686300" y="8278369"/>
            <a:ext cx="1600200" cy="486833"/>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454A48FE-A058-45CA-87E5-63580F95E25E}" type="datetimeFigureOut">
              <a:rPr lang="tr-TR" smtClean="0"/>
              <a:t>12.01.2023</a:t>
            </a:fld>
            <a:endParaRPr lang="tr-TR"/>
          </a:p>
        </p:txBody>
      </p:sp>
      <p:sp>
        <p:nvSpPr>
          <p:cNvPr id="5" name="Footer Placeholder 4"/>
          <p:cNvSpPr>
            <a:spLocks noGrp="1"/>
          </p:cNvSpPr>
          <p:nvPr>
            <p:ph type="ftr" sz="quarter" idx="3"/>
          </p:nvPr>
        </p:nvSpPr>
        <p:spPr>
          <a:xfrm>
            <a:off x="571500" y="8278369"/>
            <a:ext cx="3655402" cy="486833"/>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tr-TR"/>
          </a:p>
        </p:txBody>
      </p:sp>
      <p:sp>
        <p:nvSpPr>
          <p:cNvPr id="6" name="Slide Number Placeholder 5"/>
          <p:cNvSpPr>
            <a:spLocks noGrp="1"/>
          </p:cNvSpPr>
          <p:nvPr>
            <p:ph type="sldNum" sz="quarter" idx="4"/>
          </p:nvPr>
        </p:nvSpPr>
        <p:spPr>
          <a:xfrm>
            <a:off x="5715000" y="7583425"/>
            <a:ext cx="571500" cy="486833"/>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20B2F92-58F3-43A7-B2C1-5D08ADAAFD94}" type="slidenum">
              <a:rPr lang="tr-TR" smtClean="0"/>
              <a:t>‹#›</a:t>
            </a:fld>
            <a:endParaRPr lang="tr-TR"/>
          </a:p>
        </p:txBody>
      </p:sp>
      <p:sp>
        <p:nvSpPr>
          <p:cNvPr id="8" name="Rectangle 7"/>
          <p:cNvSpPr/>
          <p:nvPr/>
        </p:nvSpPr>
        <p:spPr>
          <a:xfrm>
            <a:off x="582930" y="0"/>
            <a:ext cx="5657850" cy="50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2930" y="8229600"/>
            <a:ext cx="5657850" cy="36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0" y="2267744"/>
            <a:ext cx="6858000" cy="792088"/>
          </a:xfrm>
        </p:spPr>
        <p:txBody>
          <a:bodyPr/>
          <a:lstStyle/>
          <a:p>
            <a:pPr algn="ctr"/>
            <a:r>
              <a:rPr lang="tr-TR" sz="3200" dirty="0" smtClean="0">
                <a:solidFill>
                  <a:srgbClr val="FF0000"/>
                </a:solidFill>
                <a:latin typeface="Arial Black" pitchFamily="34" charset="0"/>
              </a:rPr>
              <a:t>‘‘AĞAÇLARIN DİLİ’’</a:t>
            </a:r>
            <a:endParaRPr lang="tr-TR" sz="3200" dirty="0">
              <a:solidFill>
                <a:srgbClr val="FF0000"/>
              </a:solidFill>
              <a:latin typeface="Arial Black" pitchFamily="34" charset="0"/>
            </a:endParaRPr>
          </a:p>
        </p:txBody>
      </p:sp>
      <p:sp>
        <p:nvSpPr>
          <p:cNvPr id="3" name="Alt Başlık 2"/>
          <p:cNvSpPr>
            <a:spLocks noGrp="1"/>
          </p:cNvSpPr>
          <p:nvPr>
            <p:ph type="subTitle" idx="1"/>
          </p:nvPr>
        </p:nvSpPr>
        <p:spPr>
          <a:xfrm>
            <a:off x="620688" y="1475656"/>
            <a:ext cx="5544616" cy="792088"/>
          </a:xfrm>
        </p:spPr>
        <p:txBody>
          <a:bodyPr>
            <a:noAutofit/>
          </a:bodyPr>
          <a:lstStyle/>
          <a:p>
            <a:pPr algn="ctr"/>
            <a:r>
              <a:rPr lang="tr-TR" sz="4000" dirty="0" smtClean="0">
                <a:solidFill>
                  <a:schemeClr val="bg1">
                    <a:lumMod val="75000"/>
                  </a:schemeClr>
                </a:solidFill>
                <a:latin typeface="Arial Black" pitchFamily="34" charset="0"/>
              </a:rPr>
              <a:t>SERGİ KATALOGU</a:t>
            </a:r>
            <a:endParaRPr lang="tr-TR" sz="4000" dirty="0">
              <a:solidFill>
                <a:schemeClr val="bg1">
                  <a:lumMod val="75000"/>
                </a:schemeClr>
              </a:solidFill>
              <a:latin typeface="Arial Black" pitchFamily="34" charset="0"/>
            </a:endParaRPr>
          </a:p>
        </p:txBody>
      </p:sp>
      <p:sp>
        <p:nvSpPr>
          <p:cNvPr id="4" name="Alt Başlık 2"/>
          <p:cNvSpPr txBox="1">
            <a:spLocks/>
          </p:cNvSpPr>
          <p:nvPr/>
        </p:nvSpPr>
        <p:spPr>
          <a:xfrm>
            <a:off x="620688" y="7596336"/>
            <a:ext cx="5544616" cy="576064"/>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Clr>
                <a:schemeClr val="accent1"/>
              </a:buClr>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spcBef>
                <a:spcPct val="20000"/>
              </a:spcBef>
              <a:buClr>
                <a:schemeClr val="accent1"/>
              </a:buClr>
              <a:buFont typeface="Arial" pitchFamily="34" charset="0"/>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Font typeface="Arial" pitchFamily="34" charset="0"/>
              <a:buNone/>
              <a:defRPr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9pPr>
          </a:lstStyle>
          <a:p>
            <a:pPr algn="ctr"/>
            <a:r>
              <a:rPr lang="tr-TR" sz="2400" dirty="0" smtClean="0">
                <a:solidFill>
                  <a:srgbClr val="FF0000"/>
                </a:solidFill>
                <a:latin typeface="Arial Black" pitchFamily="34" charset="0"/>
              </a:rPr>
              <a:t>Doç. Dr. Elif MAMUR YILMAZ</a:t>
            </a:r>
            <a:endParaRPr lang="tr-TR" sz="2400" dirty="0">
              <a:solidFill>
                <a:srgbClr val="FF0000"/>
              </a:solidFill>
              <a:latin typeface="Arial Black" pitchFamily="34" charset="0"/>
            </a:endParaRPr>
          </a:p>
        </p:txBody>
      </p:sp>
      <p:pic>
        <p:nvPicPr>
          <p:cNvPr id="1026" name="Picture 2" descr="E:\Sanal Sergilerim (2021)\Artsonline 3. 50 Sanatçı 50 Eser Online Sergisi (2021)\Ağaç 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9467" y="3275856"/>
            <a:ext cx="3501200" cy="413560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8050" y="279502"/>
            <a:ext cx="1007262" cy="100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157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Elif Mamur Yılmaz\Desktop\Yeni klasör (3)\Ağaç 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92696" y="1043608"/>
            <a:ext cx="5349791" cy="5760640"/>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Ağaçlar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33157400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Elif Mamur Yılmaz\Desktop\Yeni klasör (3)\Ağaç 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52736" y="971600"/>
            <a:ext cx="4723222" cy="6177880"/>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Ağaçlar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2109156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Elif Mamur Yılmaz\Desktop\Yeni klasör (3)\Ağaç 2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4704" y="1043608"/>
            <a:ext cx="5400599" cy="6120680"/>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Ağaçlar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19071988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Elif Mamur Yılmaz\Desktop\Yeni klasör (3)\Ağaç 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4704" y="1043607"/>
            <a:ext cx="5214598" cy="6042265"/>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Ağaçlar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40128827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Elif Mamur Yılmaz\Desktop\Yeni klasör (3)\Ağaç 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0688" y="914400"/>
            <a:ext cx="5551763" cy="6359069"/>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Ağaçlar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56085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Elif Mamur Yılmaz\Desktop\Yeni klasör (3)\Ağaç 1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80174" y="914400"/>
            <a:ext cx="5501710" cy="6465912"/>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Ağaçlar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8299841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lif Mamur Yılmaz\Desktop\Yeni klasör (3)\Ekran görüntüsü 2023-01-11 21472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6472" y="1092883"/>
            <a:ext cx="5538832" cy="6166390"/>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Ağaçlar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860172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Elif Mamur Yılmaz\Desktop\Yeni klasör (3)\Ağaç 2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40768" y="971600"/>
            <a:ext cx="4132688" cy="6140863"/>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17553245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lif Mamur Yılmaz\Desktop\Yeni klasör (3)\Sonbahar Ağaçları.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80728" y="971600"/>
            <a:ext cx="4874626" cy="6336704"/>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Ağaçlar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16828346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Elif Mamur Yılmaz\Desktop\Yeni klasör (3)\Ağaç 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35439" y="914400"/>
            <a:ext cx="4081793" cy="6321896"/>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Ağaçlar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42084866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descr="E:\Sanal Sergilerim (2022)\Elif Mamur Yılmaz Fotoğraf.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92896" y="611560"/>
            <a:ext cx="2182091" cy="3337560"/>
          </a:xfrm>
          <a:prstGeom prst="rect">
            <a:avLst/>
          </a:prstGeom>
          <a:noFill/>
          <a:ln>
            <a:noFill/>
          </a:ln>
        </p:spPr>
      </p:pic>
      <p:sp>
        <p:nvSpPr>
          <p:cNvPr id="3" name="Dikdörtgen 2"/>
          <p:cNvSpPr/>
          <p:nvPr/>
        </p:nvSpPr>
        <p:spPr>
          <a:xfrm>
            <a:off x="188640" y="4067944"/>
            <a:ext cx="6408712" cy="4247317"/>
          </a:xfrm>
          <a:prstGeom prst="rect">
            <a:avLst/>
          </a:prstGeom>
        </p:spPr>
        <p:txBody>
          <a:bodyPr wrap="square">
            <a:spAutoFit/>
          </a:bodyPr>
          <a:lstStyle/>
          <a:p>
            <a:pPr algn="ctr"/>
            <a:r>
              <a:rPr lang="tr-TR" b="1" i="1" dirty="0">
                <a:solidFill>
                  <a:srgbClr val="FF0000"/>
                </a:solidFill>
                <a:latin typeface="Arial Black" panose="020B0A04020102020204" pitchFamily="34" charset="0"/>
              </a:rPr>
              <a:t>Doç. Dr. Elif MAMUR YILMAZ</a:t>
            </a:r>
            <a:endParaRPr lang="tr-TR" dirty="0">
              <a:solidFill>
                <a:srgbClr val="FF0000"/>
              </a:solidFill>
              <a:latin typeface="Arial Black" panose="020B0A04020102020204" pitchFamily="34" charset="0"/>
            </a:endParaRPr>
          </a:p>
          <a:p>
            <a:pPr algn="ctr"/>
            <a:r>
              <a:rPr lang="tr-TR" dirty="0">
                <a:latin typeface="Arial Black" panose="020B0A04020102020204" pitchFamily="34" charset="0"/>
              </a:rPr>
              <a:t>1998 yılında AİBÜ Eğitim Fakültesi Güzel Sanatlar Eğitimi Bölümü Resim-İş Eğitimi Anabilim Dalı’ndan mezun oldu. 2003 yılında aynı  üniversitenin Sosyal Bilimler Enstitüsü Resim-İş Öğretmenliği Bölümü’nde Tezli Yüksek Lisans eğitimini tamamladı. 2014 yılında Gazi Üniversitesi Eğitim Bilimleri Enstitüsü Güzel Sanatlar Eğitimi Bölümü’nde doktora eğitimini tamamladı. 2003-2009 yılları arasında MEB görsel sanatlar öğretmeni olarak görev yaptı. 2014 yılından itibaren Giresun Üniversitesi Güzel Sanatlar Eğitimi Bölümü’nde öğretim üyesi olarak görev yapmaktadır. Çok sayıda ulusal, uluslararası ve jürili karma sergiye katılmıştır.</a:t>
            </a:r>
          </a:p>
        </p:txBody>
      </p:sp>
    </p:spTree>
    <p:extLst>
      <p:ext uri="{BB962C8B-B14F-4D97-AF65-F5344CB8AC3E}">
        <p14:creationId xmlns:p14="http://schemas.microsoft.com/office/powerpoint/2010/main" val="3677075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Elif Mamur Yılmaz\Desktop\Yeni klasör (3)\Ağaç 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96752" y="914400"/>
            <a:ext cx="4450741" cy="6286412"/>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Ağaçlar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34522014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Elif Mamur Yılmaz\Desktop\Yeni klasör (3)\Ağaç 1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00808" y="914399"/>
            <a:ext cx="3456383" cy="6325259"/>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24313075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Elif Mamur Yılmaz\Desktop\Yeni klasör (3)\Ağaç 1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68760" y="914399"/>
            <a:ext cx="4104456" cy="6205567"/>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41125576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Elif Mamur Yılmaz\Desktop\Yeni klasör (3)\Ağaç 2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96752" y="1043608"/>
            <a:ext cx="4608512" cy="6295274"/>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39597002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lif Mamur Yılmaz\Desktop\Yeni klasör (3)\Ağaç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4704" y="914400"/>
            <a:ext cx="5184576" cy="6537920"/>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9496085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Elif Mamur Yılmaz\Desktop\Yeni klasör (3)\Elif MAMUR YILMAZ (Kolaj Üzeri Suluboya)\Elif Mamur Yılmaz - Ağaçlar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6752" y="1043608"/>
            <a:ext cx="4369020" cy="6264696"/>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11911970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Elif Mamur Yılmaz\Desktop\Yeni klasör (3)\Ağaç 1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80728" y="914399"/>
            <a:ext cx="4824536" cy="6202895"/>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24503165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Elif Mamur Yılmaz\Desktop\Yeni klasör (3)\Ağaç 1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08720" y="914400"/>
            <a:ext cx="5112567" cy="6175216"/>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3560017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Elif Mamur Yılmaz\Desktop\Yeni klasör (3)\Ağaç 2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775697" y="149267"/>
            <a:ext cx="3312368" cy="51010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Elif Mamur Yılmaz\Desktop\Yeni klasör (3)\Ağaç 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952836" y="3599892"/>
            <a:ext cx="2952328" cy="504056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Ağaçlar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1885610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8640" y="683568"/>
            <a:ext cx="6480720" cy="7848302"/>
          </a:xfrm>
          <a:prstGeom prst="rect">
            <a:avLst/>
          </a:prstGeom>
        </p:spPr>
        <p:txBody>
          <a:bodyPr wrap="square">
            <a:spAutoFit/>
          </a:bodyPr>
          <a:lstStyle/>
          <a:p>
            <a:pPr algn="ctr"/>
            <a:endParaRPr lang="tr-TR" b="1" i="1" dirty="0" smtClean="0">
              <a:solidFill>
                <a:srgbClr val="FF0000"/>
              </a:solidFill>
              <a:latin typeface="Arial Black" panose="020B0A04020102020204" pitchFamily="34" charset="0"/>
            </a:endParaRPr>
          </a:p>
          <a:p>
            <a:pPr algn="ctr"/>
            <a:r>
              <a:rPr lang="tr-TR" b="1" i="1" dirty="0" smtClean="0">
                <a:solidFill>
                  <a:srgbClr val="FF0000"/>
                </a:solidFill>
                <a:latin typeface="Arial Black" panose="020B0A04020102020204" pitchFamily="34" charset="0"/>
              </a:rPr>
              <a:t>“</a:t>
            </a:r>
            <a:r>
              <a:rPr lang="tr-TR" b="1" i="1" dirty="0">
                <a:solidFill>
                  <a:srgbClr val="FF0000"/>
                </a:solidFill>
                <a:latin typeface="Arial Black" panose="020B0A04020102020204" pitchFamily="34" charset="0"/>
              </a:rPr>
              <a:t>AĞAÇLARIN DİLİ</a:t>
            </a:r>
            <a:r>
              <a:rPr lang="tr-TR" b="1" i="1" dirty="0" smtClean="0">
                <a:solidFill>
                  <a:srgbClr val="FF0000"/>
                </a:solidFill>
                <a:latin typeface="Arial Black" panose="020B0A04020102020204" pitchFamily="34" charset="0"/>
              </a:rPr>
              <a:t>”</a:t>
            </a:r>
          </a:p>
          <a:p>
            <a:pPr algn="ctr"/>
            <a:endParaRPr lang="tr-TR" dirty="0">
              <a:solidFill>
                <a:srgbClr val="FF0000"/>
              </a:solidFill>
              <a:latin typeface="Arial Black" panose="020B0A04020102020204" pitchFamily="34" charset="0"/>
            </a:endParaRPr>
          </a:p>
          <a:p>
            <a:pPr algn="ctr"/>
            <a:r>
              <a:rPr lang="tr-TR" dirty="0">
                <a:latin typeface="Arial Black" panose="020B0A04020102020204" pitchFamily="34" charset="0"/>
              </a:rPr>
              <a:t>Ağaçlar, göklere değin uzanan görkemli dalları ve sonsuzluğa uzanan kökleri ile büyüyüp serpilmek, varlıklarını ortaya koymak için çabalarlar. Ağaçların bu varoluş mücadelesini tüm halka ve yumrularında birebir görmek mümkündür. Onlarla konuşmayı ve onların uğultulu seslerini dinlemeyi bilenler daha da çok şey öğrenirler</a:t>
            </a:r>
            <a:r>
              <a:rPr lang="tr-TR" b="1" dirty="0">
                <a:latin typeface="Arial Black" panose="020B0A04020102020204" pitchFamily="34" charset="0"/>
              </a:rPr>
              <a:t>. </a:t>
            </a:r>
            <a:r>
              <a:rPr lang="tr-TR" dirty="0">
                <a:latin typeface="Arial Black" panose="020B0A04020102020204" pitchFamily="34" charset="0"/>
              </a:rPr>
              <a:t>Ağaçların düşünceleri uludur, uzun soluklu ve sakin, ömürlerinin de uzun olması gibi. Ağaçlar birbirlerinden bağımsız gibi görünseler de son dönemlerde yapılan araştırmalar onların da kendi aralarında insanlar gibi iletişim kurduklarını göstermektedir. Ağaçların milyonlarca yıllık evrimleşme süreçlerindeki iletişim meseleleri belirsizlik, bulanıklık, sınırsızlık, çözülme, parçalara ayırma, yeniden birleştirme teknikleri ile Elif MAMUR </a:t>
            </a:r>
            <a:r>
              <a:rPr lang="tr-TR" dirty="0" err="1">
                <a:latin typeface="Arial Black" panose="020B0A04020102020204" pitchFamily="34" charset="0"/>
              </a:rPr>
              <a:t>YILMAZ’ın</a:t>
            </a:r>
            <a:r>
              <a:rPr lang="tr-TR" dirty="0">
                <a:latin typeface="Arial Black" panose="020B0A04020102020204" pitchFamily="34" charset="0"/>
              </a:rPr>
              <a:t> “Ağaçların Dili” adlı 25 eserden oluşan sergisinde görünür kılınmayı amaçlıyor. Bu amaçla ağaçların görkeminden ve birbirleriyle iletişiminden esinlenen eserlerde ağaçtan üretilen gazete ve dergilerin yapıştırıldığı yüzeyler üzerine suluboya tekniği kullanılarak oluşturulmuş bütüncül ağaç manzaraları yer almaktadır. </a:t>
            </a:r>
          </a:p>
        </p:txBody>
      </p:sp>
    </p:spTree>
    <p:extLst>
      <p:ext uri="{BB962C8B-B14F-4D97-AF65-F5344CB8AC3E}">
        <p14:creationId xmlns:p14="http://schemas.microsoft.com/office/powerpoint/2010/main" val="28654833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lif Mamur Yılmaz\Desktop\Yeni klasör (3)\Günbatımı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92696" y="899592"/>
            <a:ext cx="5413074" cy="6393904"/>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3432391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lif Mamur Yılmaz\Desktop\Yeni klasör (3)\Günbatımı 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34036" y="971600"/>
            <a:ext cx="4943236" cy="6180724"/>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3459863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Elif Mamur Yılmaz\Desktop\Yeni klasör (3)\Ağaç 2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0688" y="1115616"/>
            <a:ext cx="5657850" cy="4608512"/>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Ağaçlar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3555402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Elif Mamur Yılmaz\Desktop\Yeni klasör (3)\Ağaç 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68760" y="1043608"/>
            <a:ext cx="4104455" cy="5976664"/>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2188571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lif Mamur Yılmaz\Desktop\Yeni klasör (3)\Ağaç 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80728" y="899592"/>
            <a:ext cx="4854923" cy="6624736"/>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Ağaçlar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297352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Elif Mamur Yılmaz\Desktop\Yeni klasör (3)\Ağaç 1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08720" y="1043607"/>
            <a:ext cx="4968552" cy="6102022"/>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563442" y="7832903"/>
            <a:ext cx="5544616" cy="338554"/>
          </a:xfrm>
          <a:prstGeom prst="rect">
            <a:avLst/>
          </a:prstGeom>
          <a:noFill/>
        </p:spPr>
        <p:txBody>
          <a:bodyPr wrap="square" rtlCol="0">
            <a:spAutoFit/>
          </a:bodyPr>
          <a:lstStyle/>
          <a:p>
            <a:pPr algn="ctr"/>
            <a:r>
              <a:rPr lang="tr-TR" sz="1600" b="1" dirty="0" smtClean="0">
                <a:latin typeface="Bahnschrift SemiLight" panose="020B0502040204020203" pitchFamily="34" charset="0"/>
              </a:rPr>
              <a:t>Karışık Teknik	Ağaç		2021</a:t>
            </a:r>
            <a:endParaRPr lang="tr-TR" sz="1600" b="1" dirty="0">
              <a:latin typeface="Bahnschrift SemiLight" panose="020B0502040204020203" pitchFamily="34" charset="0"/>
            </a:endParaRPr>
          </a:p>
        </p:txBody>
      </p:sp>
    </p:spTree>
    <p:extLst>
      <p:ext uri="{BB962C8B-B14F-4D97-AF65-F5344CB8AC3E}">
        <p14:creationId xmlns:p14="http://schemas.microsoft.com/office/powerpoint/2010/main" val="9785689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Kağıt">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380</TotalTime>
  <Words>305</Words>
  <Application>Microsoft Office PowerPoint</Application>
  <PresentationFormat>Ekran Gösterisi (4:3)</PresentationFormat>
  <Paragraphs>34</Paragraphs>
  <Slides>28</Slides>
  <Notes>0</Notes>
  <HiddenSlides>0</HiddenSlides>
  <MMClips>0</MMClips>
  <ScaleCrop>false</ScaleCrop>
  <HeadingPairs>
    <vt:vector size="4" baseType="variant">
      <vt:variant>
        <vt:lpstr>Tema</vt:lpstr>
      </vt:variant>
      <vt:variant>
        <vt:i4>1</vt:i4>
      </vt:variant>
      <vt:variant>
        <vt:lpstr>Slayt Başlıkları</vt:lpstr>
      </vt:variant>
      <vt:variant>
        <vt:i4>28</vt:i4>
      </vt:variant>
    </vt:vector>
  </HeadingPairs>
  <TitlesOfParts>
    <vt:vector size="29" baseType="lpstr">
      <vt:lpstr>NewsPrint</vt:lpstr>
      <vt:lpstr>‘‘AĞAÇLARIN DİLİ’’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Oem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User</dc:creator>
  <cp:lastModifiedBy>Elif Mamur Yılmaz</cp:lastModifiedBy>
  <cp:revision>119</cp:revision>
  <dcterms:created xsi:type="dcterms:W3CDTF">2022-11-08T11:24:31Z</dcterms:created>
  <dcterms:modified xsi:type="dcterms:W3CDTF">2023-01-12T16:53:20Z</dcterms:modified>
</cp:coreProperties>
</file>